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61" r:id="rId2"/>
    <p:sldId id="288" r:id="rId3"/>
    <p:sldId id="289" r:id="rId4"/>
    <p:sldId id="419" r:id="rId5"/>
    <p:sldId id="423" r:id="rId6"/>
    <p:sldId id="424" r:id="rId7"/>
    <p:sldId id="425" r:id="rId8"/>
    <p:sldId id="426" r:id="rId9"/>
    <p:sldId id="287" r:id="rId10"/>
    <p:sldId id="363" r:id="rId11"/>
    <p:sldId id="379" r:id="rId12"/>
    <p:sldId id="378" r:id="rId13"/>
    <p:sldId id="428" r:id="rId14"/>
    <p:sldId id="429" r:id="rId15"/>
  </p:sldIdLst>
  <p:sldSz cx="12192000" cy="6858000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CC"/>
    <a:srgbClr val="FF0000"/>
    <a:srgbClr val="3366FF"/>
    <a:srgbClr val="663300"/>
    <a:srgbClr val="996633"/>
    <a:srgbClr val="00CC00"/>
    <a:srgbClr val="0066FF"/>
    <a:srgbClr val="3399FF"/>
    <a:srgbClr val="FFFF00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225" autoAdjust="0"/>
    <p:restoredTop sz="87901" autoAdjust="0"/>
  </p:normalViewPr>
  <p:slideViewPr>
    <p:cSldViewPr>
      <p:cViewPr varScale="1">
        <p:scale>
          <a:sx n="94" d="100"/>
          <a:sy n="94" d="100"/>
        </p:scale>
        <p:origin x="792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90" d="100"/>
        <a:sy n="9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53" d="100"/>
          <a:sy n="53" d="100"/>
        </p:scale>
        <p:origin x="2640" y="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169920" cy="481727"/>
          </a:xfrm>
          <a:prstGeom prst="rect">
            <a:avLst/>
          </a:prstGeom>
        </p:spPr>
        <p:txBody>
          <a:bodyPr vert="horz" lIns="96618" tIns="48310" rIns="96618" bIns="4831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6"/>
            <a:ext cx="3169920" cy="481726"/>
          </a:xfrm>
          <a:prstGeom prst="rect">
            <a:avLst/>
          </a:prstGeom>
        </p:spPr>
        <p:txBody>
          <a:bodyPr vert="horz" lIns="96618" tIns="48310" rIns="96618" bIns="4831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9" y="9119476"/>
            <a:ext cx="3169920" cy="481726"/>
          </a:xfrm>
          <a:prstGeom prst="rect">
            <a:avLst/>
          </a:prstGeom>
        </p:spPr>
        <p:txBody>
          <a:bodyPr vert="horz" lIns="96618" tIns="48310" rIns="96618" bIns="48310" rtlCol="0" anchor="b"/>
          <a:lstStyle>
            <a:lvl1pPr algn="r">
              <a:defRPr sz="1200"/>
            </a:lvl1pPr>
          </a:lstStyle>
          <a:p>
            <a:fld id="{4E0ED0A4-5DB0-4E35-BC04-A9E0D07A7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5769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18" tIns="48310" rIns="96618" bIns="4831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589" y="1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18" tIns="48310" rIns="96618" bIns="4831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58788" y="719138"/>
            <a:ext cx="6399212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520" y="4560571"/>
            <a:ext cx="5852160" cy="4320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18" tIns="48310" rIns="96618" bIns="4831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19473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18" tIns="48310" rIns="96618" bIns="4831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589" y="9119473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18" tIns="48310" rIns="96618" bIns="4831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A58DCC5C-44F7-4822-8A64-EAD038DB374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22567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89C2215-21C6-4C7F-B0AA-80C750AB2E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2477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3904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4211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2622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89C2215-21C6-4C7F-B0AA-80C750AB2EFE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561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9304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89C2215-21C6-4C7F-B0AA-80C750AB2EFE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520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89C2215-21C6-4C7F-B0AA-80C750AB2E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7350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89C2215-21C6-4C7F-B0AA-80C750AB2EFE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733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89C2215-21C6-4C7F-B0AA-80C750AB2EFE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4999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89C2215-21C6-4C7F-B0AA-80C750AB2EFE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7483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89C2215-21C6-4C7F-B0AA-80C750AB2EFE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7025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89C2215-21C6-4C7F-B0AA-80C750AB2EFE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9091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89C2215-21C6-4C7F-B0AA-80C750AB2EFE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960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1AAB3C-8F93-4EE6-9060-9463DC68FD5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9B9FFD-0B4A-47D2-B04C-AF1A6C3187B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57E2D4-A486-4DA1-ABEF-AF6F14B439F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09600" y="274639"/>
            <a:ext cx="10972800" cy="5851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2CE549-1457-4AA6-BA2E-5A251CA4936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792B14-1707-41FF-AD49-42AEE25BB05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17B6DA-9B58-48A3-A8F8-B36BD7F0590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274146-2B0B-44F3-9742-5A2AF07B693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3DE396-0A5B-4DE5-BA98-E55DF76331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EA2FF7-B4C9-4FE3-98C9-5338C5DD0FC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AD7AE3-3F90-4E66-B39A-02D97CB91D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3AE4AE-B329-4412-95E7-ED3D26E0AC2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189A12-04B5-4E26-8427-C2050117D8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0C729E6C-1E46-4EF7-8F7E-65E645361D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rgbClr val="FFFF00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800">
          <a:solidFill>
            <a:srgbClr val="FFFF00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rgbClr val="FFFF00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FFFF00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rgbClr val="FFFF00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FFFF00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FFFF00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FFFF00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FFFF00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68AFC285-CDEF-4F5E-9E3D-70B40282689B}" type="slidenum">
              <a:rPr lang="en-US" sz="1400"/>
              <a:pPr/>
              <a:t>1</a:t>
            </a:fld>
            <a:endParaRPr lang="en-US" sz="1400" dirty="0"/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762000" y="1920657"/>
            <a:ext cx="5410200" cy="3477875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sz="2000" u="sng" dirty="0">
                <a:solidFill>
                  <a:schemeClr val="tx1"/>
                </a:solidFill>
              </a:rPr>
              <a:t>ANNOUNCE / BUSINESS</a:t>
            </a:r>
            <a:endParaRPr lang="en-US" sz="2000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HW 8 (due Th, 03/20)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  <a:p>
            <a:pPr algn="ctr">
              <a:lnSpc>
                <a:spcPct val="80000"/>
              </a:lnSpc>
              <a:buFontTx/>
              <a:buNone/>
            </a:pPr>
            <a:r>
              <a:rPr lang="en-US" sz="2000" u="sng" dirty="0">
                <a:solidFill>
                  <a:schemeClr val="tx1"/>
                </a:solidFill>
              </a:rPr>
              <a:t>PREVIOUS</a:t>
            </a:r>
          </a:p>
          <a:p>
            <a:pPr>
              <a:lnSpc>
                <a:spcPct val="80000"/>
              </a:lnSpc>
            </a:pPr>
            <a:r>
              <a:rPr lang="en-US" sz="2000" dirty="0">
                <a:solidFill>
                  <a:schemeClr val="tx1"/>
                </a:solidFill>
              </a:rPr>
              <a:t>Shear center</a:t>
            </a:r>
          </a:p>
          <a:p>
            <a:pPr algn="ctr">
              <a:lnSpc>
                <a:spcPct val="80000"/>
              </a:lnSpc>
              <a:buFontTx/>
              <a:buNone/>
            </a:pPr>
            <a:endParaRPr lang="en-US" sz="2000" u="sng" dirty="0">
              <a:solidFill>
                <a:schemeClr val="tx1"/>
              </a:solidFill>
            </a:endParaRPr>
          </a:p>
          <a:p>
            <a:pPr algn="ctr">
              <a:lnSpc>
                <a:spcPct val="80000"/>
              </a:lnSpc>
              <a:buFontTx/>
              <a:buNone/>
            </a:pPr>
            <a:r>
              <a:rPr lang="en-US" sz="2000" u="sng" dirty="0">
                <a:solidFill>
                  <a:schemeClr val="tx1"/>
                </a:solidFill>
              </a:rPr>
              <a:t>TODAY</a:t>
            </a:r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Shear center</a:t>
            </a:r>
          </a:p>
          <a:p>
            <a:r>
              <a:rPr lang="en-US" sz="2000" dirty="0">
                <a:solidFill>
                  <a:schemeClr val="tx1"/>
                </a:solidFill>
              </a:rPr>
              <a:t>Shear flow</a:t>
            </a:r>
          </a:p>
          <a:p>
            <a:r>
              <a:rPr lang="en-US" sz="2000" dirty="0">
                <a:solidFill>
                  <a:schemeClr val="tx1"/>
                </a:solidFill>
              </a:rPr>
              <a:t>Torsion</a:t>
            </a: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304801" y="304800"/>
            <a:ext cx="6324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9pPr>
          </a:lstStyle>
          <a:p>
            <a:r>
              <a:rPr lang="en-US" kern="0" dirty="0">
                <a:solidFill>
                  <a:srgbClr val="0070C0"/>
                </a:solidFill>
              </a:rPr>
              <a:t>Advanced Mechanics</a:t>
            </a:r>
          </a:p>
          <a:p>
            <a:r>
              <a:rPr lang="en-US" b="0" kern="0" dirty="0">
                <a:solidFill>
                  <a:srgbClr val="0070C0"/>
                </a:solidFill>
              </a:rPr>
              <a:t>(Lecture 17-18)</a:t>
            </a:r>
          </a:p>
        </p:txBody>
      </p:sp>
      <p:pic>
        <p:nvPicPr>
          <p:cNvPr id="2" name="Picture 1" descr="Image result for Advanced Mechanics of Materials and Applied Elasticity, 5th Ed., A.C. Ugural &amp; S.K. Fenster, Prentice Hall, 2012">
            <a:extLst>
              <a:ext uri="{FF2B5EF4-FFF2-40B4-BE49-F238E27FC236}">
                <a16:creationId xmlns:a16="http://schemas.microsoft.com/office/drawing/2014/main" id="{FCEF4C72-BCBD-827A-5E52-3BDB7F57E0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4" r="4304"/>
          <a:stretch/>
        </p:blipFill>
        <p:spPr bwMode="auto">
          <a:xfrm>
            <a:off x="7199440" y="10"/>
            <a:ext cx="4992560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4559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65D7A-FF8A-45B7-9D65-FBA03167B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EA2FF7-B4C9-4FE3-98C9-5338C5DD0FC7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8AF038-A221-4EED-A794-4FFF2C792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685800"/>
            <a:ext cx="6369377" cy="25972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16AF68-BC7F-433F-B858-2EEA386C33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6589" y="3476497"/>
            <a:ext cx="7417181" cy="24829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E11A24-3938-4E84-BB38-2DC13C471C3E}"/>
              </a:ext>
            </a:extLst>
          </p:cNvPr>
          <p:cNvSpPr txBox="1"/>
          <p:nvPr/>
        </p:nvSpPr>
        <p:spPr>
          <a:xfrm>
            <a:off x="7181491" y="6018311"/>
            <a:ext cx="2978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50"/>
                </a:solidFill>
              </a:rPr>
              <a:t>(The Efficient Engineer – YouTube)</a:t>
            </a:r>
          </a:p>
        </p:txBody>
      </p:sp>
    </p:spTree>
    <p:extLst>
      <p:ext uri="{BB962C8B-B14F-4D97-AF65-F5344CB8AC3E}">
        <p14:creationId xmlns:p14="http://schemas.microsoft.com/office/powerpoint/2010/main" val="3632555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4"/>
          <p:cNvSpPr>
            <a:spLocks noGrp="1" noChangeArrowheads="1"/>
          </p:cNvSpPr>
          <p:nvPr>
            <p:ph type="title"/>
          </p:nvPr>
        </p:nvSpPr>
        <p:spPr>
          <a:xfrm>
            <a:off x="1981200" y="228600"/>
            <a:ext cx="8229600" cy="762000"/>
          </a:xfrm>
        </p:spPr>
        <p:txBody>
          <a:bodyPr/>
          <a:lstStyle/>
          <a:p>
            <a:pPr eaLnBrk="1" hangingPunct="1"/>
            <a:r>
              <a:rPr lang="en-US" sz="3200" b="1" dirty="0">
                <a:solidFill>
                  <a:srgbClr val="0070C0"/>
                </a:solidFill>
              </a:rPr>
              <a:t>Torsion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65D7A-FF8A-45B7-9D65-FBA03167B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EA2FF7-B4C9-4FE3-98C9-5338C5DD0FC7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198D54-D288-4CBB-967E-09A2123B62E3}"/>
              </a:ext>
            </a:extLst>
          </p:cNvPr>
          <p:cNvSpPr txBox="1"/>
          <p:nvPr/>
        </p:nvSpPr>
        <p:spPr>
          <a:xfrm>
            <a:off x="609600" y="1066800"/>
            <a:ext cx="762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Plane sections remain plane and undistorted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E77414-DBD6-488B-8CD5-9599BD52EF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6683" y="2420058"/>
            <a:ext cx="3750661" cy="38578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B569ED2-31EF-4D55-93C3-4B47092039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0" y="2157087"/>
            <a:ext cx="4024519" cy="4131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45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65D7A-FF8A-45B7-9D65-FBA03167B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EA2FF7-B4C9-4FE3-98C9-5338C5DD0FC7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F7E4BA-4ACA-4202-93B5-6AE9738A73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8309" y="533400"/>
            <a:ext cx="7607691" cy="23305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D4A5A2-3D03-4392-AEF7-1671A98A7A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6909" y="3114502"/>
            <a:ext cx="6979009" cy="282589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10C9491-4ACA-4652-B327-11FCF288E2F9}"/>
              </a:ext>
            </a:extLst>
          </p:cNvPr>
          <p:cNvSpPr txBox="1"/>
          <p:nvPr/>
        </p:nvSpPr>
        <p:spPr>
          <a:xfrm>
            <a:off x="8670745" y="5938923"/>
            <a:ext cx="2978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50"/>
                </a:solidFill>
              </a:rPr>
              <a:t>(The Efficient Engineer – YouTube)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485A7D-FE0F-4B0C-950A-E52F21375B1A}"/>
              </a:ext>
            </a:extLst>
          </p:cNvPr>
          <p:cNvSpPr txBox="1"/>
          <p:nvPr/>
        </p:nvSpPr>
        <p:spPr>
          <a:xfrm>
            <a:off x="2073111" y="6283295"/>
            <a:ext cx="8045792" cy="4001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Plane sections do not remain plane for non-circular cross-sections!</a:t>
            </a:r>
          </a:p>
        </p:txBody>
      </p:sp>
    </p:spTree>
    <p:extLst>
      <p:ext uri="{BB962C8B-B14F-4D97-AF65-F5344CB8AC3E}">
        <p14:creationId xmlns:p14="http://schemas.microsoft.com/office/powerpoint/2010/main" val="1622017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68AFC285-CDEF-4F5E-9E3D-70B40282689B}" type="slidenum">
              <a:rPr lang="en-US" sz="1400"/>
              <a:pPr/>
              <a:t>13</a:t>
            </a:fld>
            <a:endParaRPr lang="en-US" sz="1400" dirty="0"/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1905000" y="159589"/>
            <a:ext cx="83820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9pPr>
          </a:lstStyle>
          <a:p>
            <a:r>
              <a:rPr lang="en-US" kern="0" dirty="0">
                <a:solidFill>
                  <a:srgbClr val="0070C0"/>
                </a:solidFill>
              </a:rPr>
              <a:t>Assumptions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4229" y="2133600"/>
            <a:ext cx="6648171" cy="304173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09600" y="2767280"/>
            <a:ext cx="3962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Assumptions: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Linear elastic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Homogeneous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Plane sections remains plane</a:t>
            </a:r>
          </a:p>
        </p:txBody>
      </p:sp>
    </p:spTree>
    <p:extLst>
      <p:ext uri="{BB962C8B-B14F-4D97-AF65-F5344CB8AC3E}">
        <p14:creationId xmlns:p14="http://schemas.microsoft.com/office/powerpoint/2010/main" val="5600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4"/>
          <p:cNvSpPr>
            <a:spLocks noGrp="1" noChangeArrowheads="1"/>
          </p:cNvSpPr>
          <p:nvPr>
            <p:ph type="title"/>
          </p:nvPr>
        </p:nvSpPr>
        <p:spPr>
          <a:xfrm>
            <a:off x="1981200" y="228600"/>
            <a:ext cx="8229600" cy="762000"/>
          </a:xfrm>
        </p:spPr>
        <p:txBody>
          <a:bodyPr/>
          <a:lstStyle/>
          <a:p>
            <a:pPr eaLnBrk="1" hangingPunct="1"/>
            <a:r>
              <a:rPr lang="en-US" sz="3200" b="1" dirty="0">
                <a:solidFill>
                  <a:srgbClr val="0070C0"/>
                </a:solidFill>
              </a:rPr>
              <a:t>Shear Strain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65D7A-FF8A-45B7-9D65-FBA03167B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EA2FF7-B4C9-4FE3-98C9-5338C5DD0FC7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234D69-DD9D-4609-BE9A-8EBC8F84E1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3275"/>
          <a:stretch/>
        </p:blipFill>
        <p:spPr>
          <a:xfrm>
            <a:off x="609600" y="871523"/>
            <a:ext cx="4927600" cy="53768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DD46E8-6BBF-4645-A23E-FEBCCADCEE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7848" y="1219200"/>
            <a:ext cx="5521752" cy="332532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E1E7214-023B-5BDF-1301-9E278CEB4CB2}"/>
                  </a:ext>
                </a:extLst>
              </p:cNvPr>
              <p:cNvSpPr txBox="1"/>
              <p:nvPr/>
            </p:nvSpPr>
            <p:spPr>
              <a:xfrm>
                <a:off x="8094620" y="4953000"/>
                <a:ext cx="1565429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𝛾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𝑑𝑥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E1E7214-023B-5BDF-1301-9E278CEB4C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94620" y="4953000"/>
                <a:ext cx="1565429" cy="369332"/>
              </a:xfrm>
              <a:prstGeom prst="rect">
                <a:avLst/>
              </a:prstGeom>
              <a:blipFill>
                <a:blip r:embed="rId5"/>
                <a:stretch>
                  <a:fillRect l="-3891" r="-5058" b="-3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243DB19-9293-6F9E-C0B2-00C83B542AE3}"/>
                  </a:ext>
                </a:extLst>
              </p:cNvPr>
              <p:cNvSpPr txBox="1"/>
              <p:nvPr/>
            </p:nvSpPr>
            <p:spPr>
              <a:xfrm>
                <a:off x="8036527" y="5519881"/>
                <a:ext cx="171707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𝛾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𝜌𝜙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/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𝐿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243DB19-9293-6F9E-C0B2-00C83B542A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36527" y="5519881"/>
                <a:ext cx="1717073" cy="369332"/>
              </a:xfrm>
              <a:prstGeom prst="rect">
                <a:avLst/>
              </a:prstGeom>
              <a:blipFill>
                <a:blip r:embed="rId6"/>
                <a:stretch>
                  <a:fillRect l="-1773" r="-3191" b="-377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204E317-54F3-8B7C-29FD-64422BB0EF0A}"/>
                  </a:ext>
                </a:extLst>
              </p:cNvPr>
              <p:cNvSpPr txBox="1"/>
              <p:nvPr/>
            </p:nvSpPr>
            <p:spPr>
              <a:xfrm>
                <a:off x="5181600" y="6292334"/>
                <a:ext cx="53975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FF0000"/>
                    </a:solidFill>
                  </a:rPr>
                  <a:t>* Note that there is no shear strain in the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-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 plane.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204E317-54F3-8B7C-29FD-64422BB0EF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81600" y="6292334"/>
                <a:ext cx="5397568" cy="369332"/>
              </a:xfrm>
              <a:prstGeom prst="rect">
                <a:avLst/>
              </a:prstGeom>
              <a:blipFill>
                <a:blip r:embed="rId7"/>
                <a:stretch>
                  <a:fillRect l="-904" t="-8197" r="-113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78621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68AFC285-CDEF-4F5E-9E3D-70B40282689B}" type="slidenum">
              <a:rPr lang="en-US" sz="1400"/>
              <a:pPr/>
              <a:t>2</a:t>
            </a:fld>
            <a:endParaRPr lang="en-US" sz="1400" dirty="0"/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1905000" y="159589"/>
            <a:ext cx="83820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9pPr>
          </a:lstStyle>
          <a:p>
            <a:r>
              <a:rPr lang="en-US" kern="0" dirty="0">
                <a:solidFill>
                  <a:srgbClr val="0070C0"/>
                </a:solidFill>
              </a:rPr>
              <a:t>Shear Center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4213" t="16285" b="24657"/>
          <a:stretch/>
        </p:blipFill>
        <p:spPr>
          <a:xfrm>
            <a:off x="1905001" y="1908486"/>
            <a:ext cx="2723007" cy="40722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t="6796" r="21662" b="27158"/>
          <a:stretch/>
        </p:blipFill>
        <p:spPr>
          <a:xfrm>
            <a:off x="5029201" y="1905000"/>
            <a:ext cx="2155909" cy="408181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t="8572" b="33206"/>
          <a:stretch/>
        </p:blipFill>
        <p:spPr>
          <a:xfrm>
            <a:off x="7578530" y="1910228"/>
            <a:ext cx="2479871" cy="406744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09600" y="838200"/>
            <a:ext cx="10972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Point in cross section through which the line of action of a force must pass in order to generate only bending (no torsion)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5D790E-C994-43D1-B643-6EC84A5BC296}"/>
              </a:ext>
            </a:extLst>
          </p:cNvPr>
          <p:cNvSpPr txBox="1"/>
          <p:nvPr/>
        </p:nvSpPr>
        <p:spPr>
          <a:xfrm>
            <a:off x="8986529" y="6019800"/>
            <a:ext cx="1148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(quora.com)</a:t>
            </a:r>
          </a:p>
        </p:txBody>
      </p:sp>
    </p:spTree>
    <p:extLst>
      <p:ext uri="{BB962C8B-B14F-4D97-AF65-F5344CB8AC3E}">
        <p14:creationId xmlns:p14="http://schemas.microsoft.com/office/powerpoint/2010/main" val="3459847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6236" y="912433"/>
            <a:ext cx="4293364" cy="5259767"/>
          </a:xfrm>
          <a:prstGeom prst="rect">
            <a:avLst/>
          </a:prstGeom>
        </p:spPr>
      </p:pic>
      <p:sp>
        <p:nvSpPr>
          <p:cNvPr id="4100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68AFC285-CDEF-4F5E-9E3D-70B40282689B}" type="slidenum">
              <a:rPr lang="en-US" sz="1400"/>
              <a:pPr/>
              <a:t>3</a:t>
            </a:fld>
            <a:endParaRPr lang="en-US" sz="1400" dirty="0"/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1905000" y="159589"/>
            <a:ext cx="83820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9pPr>
          </a:lstStyle>
          <a:p>
            <a:r>
              <a:rPr lang="en-US" kern="0" dirty="0">
                <a:solidFill>
                  <a:srgbClr val="0070C0"/>
                </a:solidFill>
              </a:rPr>
              <a:t>Shear Center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09600" y="1143000"/>
            <a:ext cx="67056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Independent of magnitude and direction of force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2 axes of symmetry: located at centroid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1 axis of symmetry: on axis of symmetry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May be located outside the cross section of beam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Not so important in solid or thick-walled beams since they have high resistance to torsion; more important in thin-walled beams</a:t>
            </a:r>
          </a:p>
        </p:txBody>
      </p:sp>
    </p:spTree>
    <p:extLst>
      <p:ext uri="{BB962C8B-B14F-4D97-AF65-F5344CB8AC3E}">
        <p14:creationId xmlns:p14="http://schemas.microsoft.com/office/powerpoint/2010/main" val="2662562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68AFC285-CDEF-4F5E-9E3D-70B40282689B}" type="slidenum">
              <a:rPr lang="en-US" sz="1400"/>
              <a:pPr/>
              <a:t>4</a:t>
            </a:fld>
            <a:endParaRPr lang="en-US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609600" y="533400"/>
                <a:ext cx="8077200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u="sng" dirty="0"/>
                  <a:t>Example</a:t>
                </a:r>
                <a:r>
                  <a:rPr lang="en-US" sz="2000" dirty="0"/>
                  <a:t>: Determine the location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en-US" sz="2000" dirty="0"/>
                  <a:t> of the shear center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𝑂</m:t>
                    </m:r>
                  </m:oMath>
                </a14:m>
                <a:r>
                  <a:rPr lang="en-US" sz="2000" dirty="0"/>
                  <a:t> of the channel section of uniform thickness, knowing that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=4 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𝑖𝑛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=6 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𝑖𝑛</m:t>
                    </m:r>
                  </m:oMath>
                </a14:m>
                <a:r>
                  <a:rPr lang="en-US" sz="2000" dirty="0"/>
                  <a:t>, and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=0.15 </m:t>
                    </m:r>
                    <m:r>
                      <a:rPr lang="en-US" sz="2000" i="1" dirty="0">
                        <a:latin typeface="Cambria Math" panose="02040503050406030204" pitchFamily="18" charset="0"/>
                      </a:rPr>
                      <m:t>𝑖𝑛</m:t>
                    </m:r>
                  </m:oMath>
                </a14:m>
                <a:r>
                  <a:rPr lang="en-US" sz="2000" dirty="0"/>
                  <a:t>.</a:t>
                </a: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533400"/>
                <a:ext cx="8077200" cy="1015663"/>
              </a:xfrm>
              <a:prstGeom prst="rect">
                <a:avLst/>
              </a:prstGeom>
              <a:blipFill>
                <a:blip r:embed="rId3"/>
                <a:stretch>
                  <a:fillRect l="-755" t="-3012" b="-10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3C7E78CB-B839-E124-6239-518F73692C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400" y="258404"/>
            <a:ext cx="2971851" cy="258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787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68AFC285-CDEF-4F5E-9E3D-70B40282689B}" type="slidenum">
              <a:rPr lang="en-US" sz="1400"/>
              <a:pPr/>
              <a:t>5</a:t>
            </a:fld>
            <a:endParaRPr lang="en-US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609600" y="533400"/>
                <a:ext cx="8077200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u="sng" dirty="0"/>
                  <a:t>Example</a:t>
                </a:r>
                <a:r>
                  <a:rPr lang="en-US" sz="2000" dirty="0"/>
                  <a:t>: For the same beam, determine the distribution of the shearing stresses caused by a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2.5</m:t>
                    </m:r>
                  </m:oMath>
                </a14:m>
                <a:r>
                  <a:rPr lang="en-US" sz="2000" dirty="0"/>
                  <a:t>-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𝑘𝑖𝑝</m:t>
                    </m:r>
                    <m:r>
                      <a:rPr lang="en-US" sz="20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vertical shear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US" sz="2000" dirty="0"/>
                  <a:t> applied at the shear center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𝑂</m:t>
                    </m:r>
                  </m:oMath>
                </a14:m>
                <a:r>
                  <a:rPr lang="en-US" sz="2000" dirty="0"/>
                  <a:t>.</a:t>
                </a: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533400"/>
                <a:ext cx="8077200" cy="1015663"/>
              </a:xfrm>
              <a:prstGeom prst="rect">
                <a:avLst/>
              </a:prstGeom>
              <a:blipFill>
                <a:blip r:embed="rId3"/>
                <a:stretch>
                  <a:fillRect l="-755" t="-3012" b="-10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3C7E78CB-B839-E124-6239-518F73692C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400" y="258404"/>
            <a:ext cx="2971851" cy="25813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BC5B714-3C2B-2665-BF83-62F1967362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09041" y="3311776"/>
            <a:ext cx="2584568" cy="2933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249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68AFC285-CDEF-4F5E-9E3D-70B40282689B}" type="slidenum">
              <a:rPr lang="en-US" sz="1400"/>
              <a:pPr/>
              <a:t>6</a:t>
            </a:fld>
            <a:endParaRPr lang="en-US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609600" y="533400"/>
                <a:ext cx="8077200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u="sng" dirty="0"/>
                  <a:t>Example</a:t>
                </a:r>
                <a:r>
                  <a:rPr lang="en-US" sz="2000" dirty="0"/>
                  <a:t>: Locate the shear center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US" sz="2000" dirty="0"/>
                  <a:t> for the asymmetrical channel section shown. All dimensions are in millimeters. Assume that the beam thickness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=1.25 </m:t>
                    </m:r>
                    <m:r>
                      <a:rPr lang="en-US" sz="2000" i="1" dirty="0">
                        <a:latin typeface="Cambria Math" panose="02040503050406030204" pitchFamily="18" charset="0"/>
                      </a:rPr>
                      <m:t>𝑚𝑚</m:t>
                    </m:r>
                  </m:oMath>
                </a14:m>
                <a:r>
                  <a:rPr lang="en-US" sz="2000" dirty="0"/>
                  <a:t> is constant. </a:t>
                </a: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533400"/>
                <a:ext cx="8077200" cy="1015663"/>
              </a:xfrm>
              <a:prstGeom prst="rect">
                <a:avLst/>
              </a:prstGeom>
              <a:blipFill>
                <a:blip r:embed="rId3"/>
                <a:stretch>
                  <a:fillRect l="-755" t="-3012" b="-10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6E12345C-0283-6041-0EFD-BA1F24D7F7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180000">
            <a:off x="8972030" y="243244"/>
            <a:ext cx="2847102" cy="497405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EBB3DE9-2575-7FA7-BB60-6043BC342126}"/>
                  </a:ext>
                </a:extLst>
              </p:cNvPr>
              <p:cNvSpPr txBox="1"/>
              <p:nvPr/>
            </p:nvSpPr>
            <p:spPr>
              <a:xfrm>
                <a:off x="1219200" y="2438400"/>
                <a:ext cx="7391400" cy="327666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No symmetry, so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𝑦𝑧</m:t>
                        </m:r>
                      </m:sub>
                    </m:sSub>
                    <m:r>
                      <a:rPr lang="en-US" sz="20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Don’t have an equation for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US" sz="2000" dirty="0"/>
                  <a:t> for non-zero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𝑦𝑧</m:t>
                        </m:r>
                      </m:sub>
                    </m:sSub>
                  </m:oMath>
                </a14:m>
                <a:endParaRPr lang="en-US" sz="2000" dirty="0"/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Find principal axes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20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Using procedure discussed previously, 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000" i="1" dirty="0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=15.63 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𝑚𝑚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US" sz="2000" i="1" dirty="0" smtClean="0"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ba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=5.21 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𝑚𝑚</m:t>
                    </m:r>
                  </m:oMath>
                </a14:m>
                <a:r>
                  <a:rPr lang="en-US" sz="2000" dirty="0"/>
                  <a:t>,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=4765.62 </m:t>
                    </m:r>
                    <m:sSup>
                      <m:sSupPr>
                        <m:ctrlPr>
                          <a:rPr lang="en-US" sz="20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𝑚𝑚</m:t>
                        </m:r>
                      </m:e>
                      <m:sup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=21,054.69 </m:t>
                    </m:r>
                    <m:sSup>
                      <m:sSupPr>
                        <m:ctrlPr>
                          <a:rPr lang="en-US" sz="20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𝑚𝑚</m:t>
                        </m:r>
                      </m:e>
                      <m:sup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US" sz="2000" dirty="0"/>
                  <a:t>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𝑦𝑧</m:t>
                        </m:r>
                      </m:sub>
                    </m:sSub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=3984.37 </m:t>
                    </m:r>
                    <m:sSup>
                      <m:sSupPr>
                        <m:ctrlPr>
                          <a:rPr lang="en-US" sz="20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𝑚𝑚</m:t>
                        </m:r>
                      </m:e>
                      <m:sup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endParaRPr lang="en-US" sz="2000" b="0" dirty="0"/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Then,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𝑃</m:t>
                        </m:r>
                      </m:sub>
                    </m:sSub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=13.05°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′</m:t>
                        </m:r>
                      </m:sub>
                    </m:sSub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=3828.12</m:t>
                    </m:r>
                    <m:sSup>
                      <m:sSup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𝑚𝑚</m:t>
                        </m:r>
                      </m:e>
                      <m:sup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US" sz="2000" dirty="0"/>
                  <a:t>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′</m:t>
                        </m:r>
                      </m:sub>
                    </m:sSub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=21,953.12</m:t>
                    </m:r>
                    <m:sSup>
                      <m:sSup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𝑚𝑚</m:t>
                        </m:r>
                      </m:e>
                      <m:sup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US" sz="2000" dirty="0"/>
                  <a:t>.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EBB3DE9-2575-7FA7-BB60-6043BC3421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9200" y="2438400"/>
                <a:ext cx="7391400" cy="3276666"/>
              </a:xfrm>
              <a:prstGeom prst="rect">
                <a:avLst/>
              </a:prstGeom>
              <a:blipFill>
                <a:blip r:embed="rId5"/>
                <a:stretch>
                  <a:fillRect l="-742" t="-929" b="-24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85238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68AFC285-CDEF-4F5E-9E3D-70B40282689B}" type="slidenum">
              <a:rPr lang="en-US" sz="1400" smtClean="0"/>
              <a:pPr/>
              <a:t>7</a:t>
            </a:fld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888F9F-0BCE-9281-8C66-2E2F80F0B4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1323"/>
          <a:stretch/>
        </p:blipFill>
        <p:spPr>
          <a:xfrm rot="-180000">
            <a:off x="9215929" y="210412"/>
            <a:ext cx="2927188" cy="395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402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68AFC285-CDEF-4F5E-9E3D-70B40282689B}" type="slidenum">
              <a:rPr lang="en-US" sz="1400"/>
              <a:pPr/>
              <a:t>8</a:t>
            </a:fld>
            <a:endParaRPr lang="en-US" sz="1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9FCE31-F62B-93F7-6DCC-AF992F1CDB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803"/>
          <a:stretch/>
        </p:blipFill>
        <p:spPr>
          <a:xfrm rot="-180000">
            <a:off x="8823256" y="213295"/>
            <a:ext cx="3031954" cy="3749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205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>
            <a:extLst>
              <a:ext uri="{FF2B5EF4-FFF2-40B4-BE49-F238E27FC236}">
                <a16:creationId xmlns:a16="http://schemas.microsoft.com/office/drawing/2014/main" id="{C38FC8AB-9DCB-616F-6058-C7B116D078B1}"/>
              </a:ext>
            </a:extLst>
          </p:cNvPr>
          <p:cNvSpPr/>
          <p:nvPr/>
        </p:nvSpPr>
        <p:spPr>
          <a:xfrm rot="5400000" flipV="1">
            <a:off x="9796416" y="3355311"/>
            <a:ext cx="1637549" cy="1423726"/>
          </a:xfrm>
          <a:prstGeom prst="parallelogram">
            <a:avLst>
              <a:gd name="adj" fmla="val 17437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0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68AFC285-CDEF-4F5E-9E3D-70B40282689B}" type="slidenum">
              <a:rPr lang="en-US" sz="1400"/>
              <a:pPr/>
              <a:t>9</a:t>
            </a:fld>
            <a:endParaRPr lang="en-US" sz="1400" dirty="0"/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1905000" y="159589"/>
            <a:ext cx="83820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2"/>
                </a:solidFill>
                <a:latin typeface="Times New Roman" pitchFamily="32" charset="0"/>
              </a:defRPr>
            </a:lvl9pPr>
          </a:lstStyle>
          <a:p>
            <a:r>
              <a:rPr lang="en-US" kern="0" dirty="0">
                <a:solidFill>
                  <a:srgbClr val="0070C0"/>
                </a:solidFill>
              </a:rPr>
              <a:t>Torsion of Circular Cylinder</a:t>
            </a:r>
          </a:p>
        </p:txBody>
      </p:sp>
      <p:sp>
        <p:nvSpPr>
          <p:cNvPr id="4" name="Rectangle 3"/>
          <p:cNvSpPr/>
          <p:nvPr/>
        </p:nvSpPr>
        <p:spPr>
          <a:xfrm>
            <a:off x="1752600" y="1447800"/>
            <a:ext cx="152400" cy="18288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410200" y="1447800"/>
            <a:ext cx="152400" cy="18288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752600" y="1600200"/>
            <a:ext cx="3810000" cy="15240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752600" y="1828800"/>
            <a:ext cx="3810000" cy="15240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752600" y="2057400"/>
            <a:ext cx="3810000" cy="15240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752600" y="2286000"/>
            <a:ext cx="3810000" cy="15240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752600" y="2514600"/>
            <a:ext cx="3810000" cy="15240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752600" y="2743200"/>
            <a:ext cx="3810000" cy="15240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752600" y="2971800"/>
            <a:ext cx="3810000" cy="15240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743200" y="2057400"/>
            <a:ext cx="152400" cy="152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2743200" y="2286000"/>
            <a:ext cx="152400" cy="152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3048000" y="2057400"/>
            <a:ext cx="152400" cy="152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3048000" y="2286000"/>
            <a:ext cx="152400" cy="152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752600" y="3962400"/>
            <a:ext cx="152400" cy="18288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5410200" y="3962400"/>
            <a:ext cx="152400" cy="18288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 rot="-600000">
            <a:off x="1752600" y="4343400"/>
            <a:ext cx="3810000" cy="15240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 rot="-600000">
            <a:off x="1752600" y="4572000"/>
            <a:ext cx="3810000" cy="15240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 rot="-600000">
            <a:off x="1752600" y="4800600"/>
            <a:ext cx="3810000" cy="15240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 rot="-600000">
            <a:off x="1752600" y="5029200"/>
            <a:ext cx="3810000" cy="15240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 rot="-600000">
            <a:off x="2743200" y="4721752"/>
            <a:ext cx="152400" cy="152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 rot="-600000">
            <a:off x="2743200" y="4950352"/>
            <a:ext cx="152400" cy="152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 rot="-600000">
            <a:off x="3048000" y="4669702"/>
            <a:ext cx="152400" cy="152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 rot="-600000">
            <a:off x="3048000" y="4898302"/>
            <a:ext cx="152400" cy="152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6941088" y="1219200"/>
            <a:ext cx="1440913" cy="3602452"/>
            <a:chOff x="6182560" y="2731004"/>
            <a:chExt cx="787371" cy="1968553"/>
          </a:xfrm>
        </p:grpSpPr>
        <p:sp>
          <p:nvSpPr>
            <p:cNvPr id="49" name="Rectangle 48"/>
            <p:cNvSpPr/>
            <p:nvPr/>
          </p:nvSpPr>
          <p:spPr>
            <a:xfrm rot="21000000">
              <a:off x="6182560" y="2731004"/>
              <a:ext cx="787371" cy="78742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 rot="21000000">
              <a:off x="6182560" y="3912136"/>
              <a:ext cx="787371" cy="78742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4" name="Straight Connector 53"/>
          <p:cNvCxnSpPr/>
          <p:nvPr/>
        </p:nvCxnSpPr>
        <p:spPr>
          <a:xfrm>
            <a:off x="6805864" y="914400"/>
            <a:ext cx="0" cy="441960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7062536" y="914400"/>
            <a:ext cx="0" cy="441960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8648700" y="5451747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shear stress forces all points originally lined up to remain so </a:t>
            </a:r>
          </a:p>
        </p:txBody>
      </p:sp>
      <p:sp>
        <p:nvSpPr>
          <p:cNvPr id="4096" name="Oval 4095"/>
          <p:cNvSpPr>
            <a:spLocks noChangeAspect="1"/>
          </p:cNvSpPr>
          <p:nvPr/>
        </p:nvSpPr>
        <p:spPr>
          <a:xfrm>
            <a:off x="1797050" y="1649730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>
            <a:spLocks noChangeAspect="1"/>
          </p:cNvSpPr>
          <p:nvPr/>
        </p:nvSpPr>
        <p:spPr>
          <a:xfrm>
            <a:off x="1797050" y="1879388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>
            <a:spLocks noChangeAspect="1"/>
          </p:cNvSpPr>
          <p:nvPr/>
        </p:nvSpPr>
        <p:spPr>
          <a:xfrm>
            <a:off x="1797050" y="2109046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>
            <a:spLocks noChangeAspect="1"/>
          </p:cNvSpPr>
          <p:nvPr/>
        </p:nvSpPr>
        <p:spPr>
          <a:xfrm>
            <a:off x="1797050" y="2338704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>
            <a:spLocks noChangeAspect="1"/>
          </p:cNvSpPr>
          <p:nvPr/>
        </p:nvSpPr>
        <p:spPr>
          <a:xfrm>
            <a:off x="1797050" y="2568362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>
            <a:spLocks noChangeAspect="1"/>
          </p:cNvSpPr>
          <p:nvPr/>
        </p:nvSpPr>
        <p:spPr>
          <a:xfrm>
            <a:off x="1797050" y="2798020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>
            <a:spLocks noChangeAspect="1"/>
          </p:cNvSpPr>
          <p:nvPr/>
        </p:nvSpPr>
        <p:spPr>
          <a:xfrm>
            <a:off x="1797050" y="3027680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>
            <a:spLocks noChangeAspect="1"/>
          </p:cNvSpPr>
          <p:nvPr/>
        </p:nvSpPr>
        <p:spPr>
          <a:xfrm>
            <a:off x="5473700" y="1657350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>
            <a:spLocks noChangeAspect="1"/>
          </p:cNvSpPr>
          <p:nvPr/>
        </p:nvSpPr>
        <p:spPr>
          <a:xfrm>
            <a:off x="5473700" y="1887008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>
            <a:spLocks noChangeAspect="1"/>
          </p:cNvSpPr>
          <p:nvPr/>
        </p:nvSpPr>
        <p:spPr>
          <a:xfrm>
            <a:off x="5473700" y="2116666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>
            <a:spLocks noChangeAspect="1"/>
          </p:cNvSpPr>
          <p:nvPr/>
        </p:nvSpPr>
        <p:spPr>
          <a:xfrm>
            <a:off x="5473700" y="2346324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>
            <a:spLocks noChangeAspect="1"/>
          </p:cNvSpPr>
          <p:nvPr/>
        </p:nvSpPr>
        <p:spPr>
          <a:xfrm>
            <a:off x="5473700" y="2575982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>
            <a:spLocks noChangeAspect="1"/>
          </p:cNvSpPr>
          <p:nvPr/>
        </p:nvSpPr>
        <p:spPr>
          <a:xfrm>
            <a:off x="5473700" y="2805640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>
            <a:spLocks noChangeAspect="1"/>
          </p:cNvSpPr>
          <p:nvPr/>
        </p:nvSpPr>
        <p:spPr>
          <a:xfrm>
            <a:off x="5473700" y="3035300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>
            <a:spLocks noChangeAspect="1"/>
          </p:cNvSpPr>
          <p:nvPr/>
        </p:nvSpPr>
        <p:spPr>
          <a:xfrm>
            <a:off x="5467350" y="4067174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>
            <a:spLocks noChangeAspect="1"/>
          </p:cNvSpPr>
          <p:nvPr/>
        </p:nvSpPr>
        <p:spPr>
          <a:xfrm>
            <a:off x="5467350" y="4296832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>
            <a:spLocks noChangeAspect="1"/>
          </p:cNvSpPr>
          <p:nvPr/>
        </p:nvSpPr>
        <p:spPr>
          <a:xfrm>
            <a:off x="5467350" y="4526490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>
            <a:spLocks noChangeAspect="1"/>
          </p:cNvSpPr>
          <p:nvPr/>
        </p:nvSpPr>
        <p:spPr>
          <a:xfrm>
            <a:off x="5467350" y="4756150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>
            <a:spLocks noChangeAspect="1"/>
          </p:cNvSpPr>
          <p:nvPr/>
        </p:nvSpPr>
        <p:spPr>
          <a:xfrm>
            <a:off x="1803400" y="4726304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>
            <a:spLocks noChangeAspect="1"/>
          </p:cNvSpPr>
          <p:nvPr/>
        </p:nvSpPr>
        <p:spPr>
          <a:xfrm>
            <a:off x="1803400" y="4955962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/>
          <p:cNvSpPr>
            <a:spLocks noChangeAspect="1"/>
          </p:cNvSpPr>
          <p:nvPr/>
        </p:nvSpPr>
        <p:spPr>
          <a:xfrm>
            <a:off x="1803400" y="5185620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>
            <a:spLocks noChangeAspect="1"/>
          </p:cNvSpPr>
          <p:nvPr/>
        </p:nvSpPr>
        <p:spPr>
          <a:xfrm>
            <a:off x="1803400" y="5415280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415D3A52-6290-32F1-535E-C5345DCF2A08}"/>
              </a:ext>
            </a:extLst>
          </p:cNvPr>
          <p:cNvSpPr/>
          <p:nvPr/>
        </p:nvSpPr>
        <p:spPr>
          <a:xfrm rot="5400000" flipV="1">
            <a:off x="9796419" y="1083442"/>
            <a:ext cx="1637549" cy="1423731"/>
          </a:xfrm>
          <a:prstGeom prst="parallelogram">
            <a:avLst>
              <a:gd name="adj" fmla="val 17437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58E1900-70F3-450E-28B6-A9B24C2130E2}"/>
              </a:ext>
            </a:extLst>
          </p:cNvPr>
          <p:cNvCxnSpPr/>
          <p:nvPr/>
        </p:nvCxnSpPr>
        <p:spPr>
          <a:xfrm>
            <a:off x="9903328" y="863043"/>
            <a:ext cx="0" cy="441960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2F85F1B-0101-D53D-D261-844D02180813}"/>
              </a:ext>
            </a:extLst>
          </p:cNvPr>
          <p:cNvCxnSpPr/>
          <p:nvPr/>
        </p:nvCxnSpPr>
        <p:spPr>
          <a:xfrm>
            <a:off x="10160000" y="863043"/>
            <a:ext cx="0" cy="441960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F6553D6-D687-5210-D402-A7F307CAE872}"/>
              </a:ext>
            </a:extLst>
          </p:cNvPr>
          <p:cNvCxnSpPr>
            <a:cxnSpLocks/>
          </p:cNvCxnSpPr>
          <p:nvPr/>
        </p:nvCxnSpPr>
        <p:spPr>
          <a:xfrm flipV="1">
            <a:off x="2971800" y="1316628"/>
            <a:ext cx="3517275" cy="3248383"/>
          </a:xfrm>
          <a:prstGeom prst="line">
            <a:avLst/>
          </a:prstGeom>
          <a:ln w="38100">
            <a:solidFill>
              <a:srgbClr val="FF33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FC8A36C-4DF5-8204-E29D-001262130ABA}"/>
              </a:ext>
            </a:extLst>
          </p:cNvPr>
          <p:cNvCxnSpPr>
            <a:cxnSpLocks/>
          </p:cNvCxnSpPr>
          <p:nvPr/>
        </p:nvCxnSpPr>
        <p:spPr>
          <a:xfrm>
            <a:off x="2983875" y="5153321"/>
            <a:ext cx="3657600" cy="97490"/>
          </a:xfrm>
          <a:prstGeom prst="line">
            <a:avLst/>
          </a:prstGeom>
          <a:ln w="38100">
            <a:solidFill>
              <a:srgbClr val="FF33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3467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5" grpId="0" animBg="1"/>
      <p:bldP spid="36" grpId="0" animBg="1"/>
      <p:bldP spid="37" grpId="0" animBg="1"/>
      <p:bldP spid="38" grpId="0" animBg="1"/>
      <p:bldP spid="41" grpId="0" animBg="1"/>
      <p:bldP spid="42" grpId="0" animBg="1"/>
      <p:bldP spid="43" grpId="0" animBg="1"/>
      <p:bldP spid="44" grpId="0" animBg="1"/>
      <p:bldP spid="63" grpId="0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2" grpId="0" animBg="1"/>
    </p:bld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21768</TotalTime>
  <Words>384</Words>
  <Application>Microsoft Office PowerPoint</Application>
  <PresentationFormat>Widescreen</PresentationFormat>
  <Paragraphs>76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Cambria Math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Torsion</vt:lpstr>
      <vt:lpstr>PowerPoint Presentation</vt:lpstr>
      <vt:lpstr>PowerPoint Presentation</vt:lpstr>
      <vt:lpstr>Shear Strain</vt:lpstr>
    </vt:vector>
  </TitlesOfParts>
  <Company>UCSF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Background and Design</dc:title>
  <dc:creator>Ken</dc:creator>
  <cp:lastModifiedBy>Pai Wang</cp:lastModifiedBy>
  <cp:revision>1010</cp:revision>
  <cp:lastPrinted>2024-03-14T14:56:22Z</cp:lastPrinted>
  <dcterms:created xsi:type="dcterms:W3CDTF">2006-10-13T21:53:26Z</dcterms:created>
  <dcterms:modified xsi:type="dcterms:W3CDTF">2025-03-18T14:03:35Z</dcterms:modified>
</cp:coreProperties>
</file>

<file path=docProps/thumbnail.jpeg>
</file>